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128">
          <p15:clr>
            <a:srgbClr val="A4A3A4"/>
          </p15:clr>
        </p15:guide>
        <p15:guide id="2" orient="horz" pos="96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g6VgJNThSD6OB57pGjdBxuqayq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28"/>
        <p:guide pos="9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 spacing + Page numbers</a:t>
            </a:r>
            <a:endParaRPr/>
          </a:p>
        </p:txBody>
      </p:sp>
      <p:sp>
        <p:nvSpPr>
          <p:cNvPr id="120" name="Google Shape;12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accen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/>
          <p:nvPr>
            <p:ph idx="2" type="pic"/>
          </p:nvPr>
        </p:nvSpPr>
        <p:spPr>
          <a:xfrm>
            <a:off x="6210300" y="0"/>
            <a:ext cx="4953000" cy="3302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7"/>
          <p:cNvSpPr txBox="1"/>
          <p:nvPr>
            <p:ph idx="1" type="body"/>
          </p:nvPr>
        </p:nvSpPr>
        <p:spPr>
          <a:xfrm>
            <a:off x="1028700" y="3556002"/>
            <a:ext cx="310896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800"/>
              <a:buChar char="•"/>
              <a:defRPr>
                <a:solidFill>
                  <a:srgbClr val="5A695E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3" type="body"/>
          </p:nvPr>
        </p:nvSpPr>
        <p:spPr>
          <a:xfrm>
            <a:off x="4541520" y="3556001"/>
            <a:ext cx="3108960" cy="22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800"/>
              <a:buChar char="•"/>
              <a:defRPr>
                <a:solidFill>
                  <a:srgbClr val="5A695E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4" type="body"/>
          </p:nvPr>
        </p:nvSpPr>
        <p:spPr>
          <a:xfrm>
            <a:off x="8054340" y="3556001"/>
            <a:ext cx="3108960" cy="22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800"/>
              <a:buChar char="•"/>
              <a:defRPr>
                <a:solidFill>
                  <a:srgbClr val="5A695E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7"/>
          <p:cNvSpPr txBox="1"/>
          <p:nvPr>
            <p:ph type="title"/>
          </p:nvPr>
        </p:nvSpPr>
        <p:spPr>
          <a:xfrm>
            <a:off x="895530" y="539225"/>
            <a:ext cx="3924300" cy="2434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" name="Google Shape;23;p27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solidFill>
          <a:schemeClr val="accen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761917" y="517972"/>
            <a:ext cx="31089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/>
          <p:nvPr>
            <p:ph idx="2" type="pic"/>
          </p:nvPr>
        </p:nvSpPr>
        <p:spPr>
          <a:xfrm>
            <a:off x="1036601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2"/>
          <p:cNvSpPr/>
          <p:nvPr>
            <p:ph idx="3" type="pic"/>
          </p:nvPr>
        </p:nvSpPr>
        <p:spPr>
          <a:xfrm>
            <a:off x="3101197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2"/>
          <p:cNvSpPr/>
          <p:nvPr>
            <p:ph idx="4" type="pic"/>
          </p:nvPr>
        </p:nvSpPr>
        <p:spPr>
          <a:xfrm>
            <a:off x="5166324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2"/>
          <p:cNvSpPr/>
          <p:nvPr>
            <p:ph idx="5" type="pic"/>
          </p:nvPr>
        </p:nvSpPr>
        <p:spPr>
          <a:xfrm>
            <a:off x="7239069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2"/>
          <p:cNvSpPr/>
          <p:nvPr>
            <p:ph idx="6" type="pic"/>
          </p:nvPr>
        </p:nvSpPr>
        <p:spPr>
          <a:xfrm>
            <a:off x="9296046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2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32"/>
          <p:cNvSpPr txBox="1"/>
          <p:nvPr>
            <p:ph type="title"/>
          </p:nvPr>
        </p:nvSpPr>
        <p:spPr>
          <a:xfrm>
            <a:off x="1051560" y="651507"/>
            <a:ext cx="8991563" cy="1005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  <a:defRPr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7" type="body"/>
          </p:nvPr>
        </p:nvSpPr>
        <p:spPr>
          <a:xfrm>
            <a:off x="1036638" y="2717800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8" type="body"/>
          </p:nvPr>
        </p:nvSpPr>
        <p:spPr>
          <a:xfrm>
            <a:off x="308610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9" type="body"/>
          </p:nvPr>
        </p:nvSpPr>
        <p:spPr>
          <a:xfrm>
            <a:off x="514350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3" type="body"/>
          </p:nvPr>
        </p:nvSpPr>
        <p:spPr>
          <a:xfrm>
            <a:off x="723907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4" type="body"/>
          </p:nvPr>
        </p:nvSpPr>
        <p:spPr>
          <a:xfrm>
            <a:off x="930402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Column">
  <p:cSld name="Content 1 Column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9"/>
          <p:cNvSpPr/>
          <p:nvPr>
            <p:ph idx="2" type="pic"/>
          </p:nvPr>
        </p:nvSpPr>
        <p:spPr>
          <a:xfrm>
            <a:off x="1028700" y="3543300"/>
            <a:ext cx="3924300" cy="3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39"/>
          <p:cNvSpPr txBox="1"/>
          <p:nvPr>
            <p:ph idx="1" type="body"/>
          </p:nvPr>
        </p:nvSpPr>
        <p:spPr>
          <a:xfrm>
            <a:off x="6191250" y="1981200"/>
            <a:ext cx="4972050" cy="447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9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9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39"/>
          <p:cNvSpPr txBox="1"/>
          <p:nvPr>
            <p:ph type="title"/>
          </p:nvPr>
        </p:nvSpPr>
        <p:spPr>
          <a:xfrm>
            <a:off x="895534" y="539225"/>
            <a:ext cx="3924300" cy="2434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" name="Google Shape;90;p39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bg>
      <p:bgPr>
        <a:solidFill>
          <a:schemeClr val="accen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0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0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40"/>
          <p:cNvSpPr txBox="1"/>
          <p:nvPr>
            <p:ph type="title"/>
          </p:nvPr>
        </p:nvSpPr>
        <p:spPr>
          <a:xfrm>
            <a:off x="896829" y="573503"/>
            <a:ext cx="10156826" cy="1369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5" name="Google Shape;95;p40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solidFill>
          <a:schemeClr val="accen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/>
          <p:nvPr>
            <p:ph idx="1" type="body"/>
          </p:nvPr>
        </p:nvSpPr>
        <p:spPr>
          <a:xfrm>
            <a:off x="761917" y="517972"/>
            <a:ext cx="31089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3"/>
          <p:cNvSpPr/>
          <p:nvPr>
            <p:ph idx="2" type="pic"/>
          </p:nvPr>
        </p:nvSpPr>
        <p:spPr>
          <a:xfrm>
            <a:off x="1036601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33"/>
          <p:cNvSpPr/>
          <p:nvPr>
            <p:ph idx="3" type="pic"/>
          </p:nvPr>
        </p:nvSpPr>
        <p:spPr>
          <a:xfrm>
            <a:off x="3101197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33"/>
          <p:cNvSpPr/>
          <p:nvPr>
            <p:ph idx="4" type="pic"/>
          </p:nvPr>
        </p:nvSpPr>
        <p:spPr>
          <a:xfrm>
            <a:off x="5166324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33"/>
          <p:cNvSpPr/>
          <p:nvPr>
            <p:ph idx="5" type="pic"/>
          </p:nvPr>
        </p:nvSpPr>
        <p:spPr>
          <a:xfrm>
            <a:off x="7239069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33"/>
          <p:cNvSpPr/>
          <p:nvPr>
            <p:ph idx="6" type="pic"/>
          </p:nvPr>
        </p:nvSpPr>
        <p:spPr>
          <a:xfrm>
            <a:off x="9296046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3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3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33"/>
          <p:cNvSpPr txBox="1"/>
          <p:nvPr>
            <p:ph type="title"/>
          </p:nvPr>
        </p:nvSpPr>
        <p:spPr>
          <a:xfrm>
            <a:off x="1051560" y="651507"/>
            <a:ext cx="8991563" cy="1005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  <a:defRPr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3"/>
          <p:cNvSpPr txBox="1"/>
          <p:nvPr>
            <p:ph idx="7" type="body"/>
          </p:nvPr>
        </p:nvSpPr>
        <p:spPr>
          <a:xfrm>
            <a:off x="1036638" y="2717800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8" type="body"/>
          </p:nvPr>
        </p:nvSpPr>
        <p:spPr>
          <a:xfrm>
            <a:off x="308610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3"/>
          <p:cNvSpPr txBox="1"/>
          <p:nvPr>
            <p:ph idx="9" type="body"/>
          </p:nvPr>
        </p:nvSpPr>
        <p:spPr>
          <a:xfrm>
            <a:off x="514350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3" type="body"/>
          </p:nvPr>
        </p:nvSpPr>
        <p:spPr>
          <a:xfrm>
            <a:off x="723907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3"/>
          <p:cNvSpPr txBox="1"/>
          <p:nvPr>
            <p:ph idx="14" type="body"/>
          </p:nvPr>
        </p:nvSpPr>
        <p:spPr>
          <a:xfrm>
            <a:off x="930402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854075" y="1625600"/>
            <a:ext cx="10499725" cy="486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type="title"/>
          </p:nvPr>
        </p:nvSpPr>
        <p:spPr>
          <a:xfrm>
            <a:off x="854074" y="122239"/>
            <a:ext cx="10499725" cy="1355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  <a:defRPr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l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idx="1" type="body"/>
          </p:nvPr>
        </p:nvSpPr>
        <p:spPr>
          <a:xfrm>
            <a:off x="7258050" y="2000250"/>
            <a:ext cx="4667250" cy="339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000"/>
              <a:buNone/>
              <a:defRPr sz="2000">
                <a:solidFill>
                  <a:srgbClr val="5A695E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29"/>
          <p:cNvSpPr txBox="1"/>
          <p:nvPr>
            <p:ph type="title"/>
          </p:nvPr>
        </p:nvSpPr>
        <p:spPr>
          <a:xfrm>
            <a:off x="914513" y="876299"/>
            <a:ext cx="5181486" cy="224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" name="Google Shape;34;p29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accen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idx="1" type="body"/>
          </p:nvPr>
        </p:nvSpPr>
        <p:spPr>
          <a:xfrm>
            <a:off x="2773045" y="2426610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type="title"/>
          </p:nvPr>
        </p:nvSpPr>
        <p:spPr>
          <a:xfrm>
            <a:off x="3037155" y="2714986"/>
            <a:ext cx="6674802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  <a:defRPr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ontac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/>
          <p:nvPr>
            <p:ph idx="2" type="pic"/>
          </p:nvPr>
        </p:nvSpPr>
        <p:spPr>
          <a:xfrm>
            <a:off x="6210300" y="3543302"/>
            <a:ext cx="4953000" cy="2849562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34"/>
          <p:cNvSpPr/>
          <p:nvPr>
            <p:ph idx="3" type="pic"/>
          </p:nvPr>
        </p:nvSpPr>
        <p:spPr>
          <a:xfrm>
            <a:off x="6210300" y="465138"/>
            <a:ext cx="4953000" cy="2849562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34"/>
          <p:cNvSpPr txBox="1"/>
          <p:nvPr>
            <p:ph idx="1" type="body"/>
          </p:nvPr>
        </p:nvSpPr>
        <p:spPr>
          <a:xfrm>
            <a:off x="761917" y="517972"/>
            <a:ext cx="29565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4" type="body"/>
          </p:nvPr>
        </p:nvSpPr>
        <p:spPr>
          <a:xfrm>
            <a:off x="1040130" y="2009776"/>
            <a:ext cx="3924300" cy="284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2000"/>
              <a:buNone/>
              <a:defRPr sz="2000">
                <a:solidFill>
                  <a:srgbClr val="555555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800"/>
              <a:buNone/>
              <a:defRPr sz="1800">
                <a:solidFill>
                  <a:srgbClr val="555555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5" type="body"/>
          </p:nvPr>
        </p:nvSpPr>
        <p:spPr>
          <a:xfrm>
            <a:off x="1039813" y="5067300"/>
            <a:ext cx="3913187" cy="1319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55555"/>
              </a:buClr>
              <a:buSzPts val="1600"/>
              <a:buChar char="•"/>
              <a:defRPr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4"/>
          <p:cNvSpPr txBox="1"/>
          <p:nvPr>
            <p:ph type="title"/>
          </p:nvPr>
        </p:nvSpPr>
        <p:spPr>
          <a:xfrm>
            <a:off x="1040130" y="465136"/>
            <a:ext cx="3935647" cy="1340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4400"/>
              <a:buFont typeface="Arial"/>
              <a:buNone/>
              <a:defRPr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accent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1028700" y="5078187"/>
            <a:ext cx="3222058" cy="96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  <a:defRPr sz="1400">
                <a:solidFill>
                  <a:srgbClr val="5A695E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400"/>
              <a:buNone/>
              <a:defRPr sz="1400">
                <a:solidFill>
                  <a:srgbClr val="555555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400"/>
              <a:buNone/>
              <a:defRPr sz="1400">
                <a:solidFill>
                  <a:srgbClr val="555555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400"/>
              <a:buNone/>
              <a:defRPr sz="1400">
                <a:solidFill>
                  <a:srgbClr val="555555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400"/>
              <a:buNone/>
              <a:defRPr sz="1400">
                <a:solidFill>
                  <a:srgbClr val="55555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5"/>
          <p:cNvSpPr/>
          <p:nvPr>
            <p:ph idx="2" type="pic"/>
          </p:nvPr>
        </p:nvSpPr>
        <p:spPr>
          <a:xfrm>
            <a:off x="6221413" y="0"/>
            <a:ext cx="4941887" cy="572611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0" name="Google Shape;50;p35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35"/>
          <p:cNvSpPr txBox="1"/>
          <p:nvPr>
            <p:ph type="title"/>
          </p:nvPr>
        </p:nvSpPr>
        <p:spPr>
          <a:xfrm>
            <a:off x="914513" y="876299"/>
            <a:ext cx="5181486" cy="224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bg>
      <p:bgPr>
        <a:solidFill>
          <a:schemeClr val="accen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/>
          <p:nvPr>
            <p:ph idx="2" type="pic"/>
          </p:nvPr>
        </p:nvSpPr>
        <p:spPr>
          <a:xfrm>
            <a:off x="8847137" y="3862387"/>
            <a:ext cx="2316163" cy="2538413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6"/>
          <p:cNvSpPr/>
          <p:nvPr>
            <p:ph idx="3" type="pic"/>
          </p:nvPr>
        </p:nvSpPr>
        <p:spPr>
          <a:xfrm>
            <a:off x="6210300" y="3854450"/>
            <a:ext cx="2316163" cy="2538413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6"/>
          <p:cNvSpPr/>
          <p:nvPr>
            <p:ph idx="4" type="pic"/>
          </p:nvPr>
        </p:nvSpPr>
        <p:spPr>
          <a:xfrm>
            <a:off x="6210300" y="465138"/>
            <a:ext cx="4953000" cy="3090862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761917" y="517972"/>
            <a:ext cx="29565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5" type="body"/>
          </p:nvPr>
        </p:nvSpPr>
        <p:spPr>
          <a:xfrm>
            <a:off x="1040130" y="2009775"/>
            <a:ext cx="39243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1600"/>
              <a:buNone/>
              <a:defRPr sz="1600">
                <a:solidFill>
                  <a:srgbClr val="5A695E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2000"/>
              <a:buNone/>
              <a:defRPr sz="2000">
                <a:solidFill>
                  <a:srgbClr val="555555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800"/>
              <a:buNone/>
              <a:defRPr sz="1800">
                <a:solidFill>
                  <a:srgbClr val="555555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36"/>
          <p:cNvSpPr txBox="1"/>
          <p:nvPr>
            <p:ph type="title"/>
          </p:nvPr>
        </p:nvSpPr>
        <p:spPr>
          <a:xfrm>
            <a:off x="1028700" y="465137"/>
            <a:ext cx="3935647" cy="1340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  <a:defRPr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and Graph">
  <p:cSld name="Chart and Graph"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8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38"/>
          <p:cNvSpPr/>
          <p:nvPr>
            <p:ph idx="2" type="pic"/>
          </p:nvPr>
        </p:nvSpPr>
        <p:spPr>
          <a:xfrm>
            <a:off x="1022147" y="0"/>
            <a:ext cx="3938588" cy="6400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/>
          <p:nvPr>
            <p:ph type="title"/>
          </p:nvPr>
        </p:nvSpPr>
        <p:spPr>
          <a:xfrm>
            <a:off x="5947966" y="2105933"/>
            <a:ext cx="5297883" cy="2237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000"/>
              <a:buFont typeface="Arial"/>
              <a:buNone/>
              <a:defRPr sz="2000"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31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31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13" Type="http://schemas.openxmlformats.org/officeDocument/2006/relationships/image" Target="../media/image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5.xml"/><Relationship Id="rId4" Type="http://schemas.openxmlformats.org/officeDocument/2006/relationships/slide" Target="/ppt/slides/slide6.xml"/><Relationship Id="rId9" Type="http://schemas.openxmlformats.org/officeDocument/2006/relationships/image" Target="../media/image6.png"/><Relationship Id="rId15" Type="http://schemas.openxmlformats.org/officeDocument/2006/relationships/slide" Target="/ppt/slides/slide8.xml"/><Relationship Id="rId14" Type="http://schemas.openxmlformats.org/officeDocument/2006/relationships/image" Target="../media/image5.png"/><Relationship Id="rId5" Type="http://schemas.openxmlformats.org/officeDocument/2006/relationships/slide" Target="/ppt/slides/slide3.xml"/><Relationship Id="rId6" Type="http://schemas.openxmlformats.org/officeDocument/2006/relationships/slide" Target="/ppt/slides/slide20.xml"/><Relationship Id="rId7" Type="http://schemas.openxmlformats.org/officeDocument/2006/relationships/slide" Target="/ppt/slides/slide11.xml"/><Relationship Id="rId8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ynthiapedrasa.github.io/predicting-30-day-readmission/" TargetMode="External"/><Relationship Id="rId4" Type="http://schemas.openxmlformats.org/officeDocument/2006/relationships/hyperlink" Target="https://www.hindawi.com/journals/bmri/2014/781670/" TargetMode="External"/><Relationship Id="rId5" Type="http://schemas.openxmlformats.org/officeDocument/2006/relationships/hyperlink" Target="https://bmcmedinformdecismak.biomedcentral.com/articles/10.1186/s12911-021-01423-yz" TargetMode="External"/><Relationship Id="rId6" Type="http://schemas.openxmlformats.org/officeDocument/2006/relationships/hyperlink" Target="https://bmcmedinformdecismak.biomedcentral.com/articles/10.1186/s12911-021-01423-y" TargetMode="External"/><Relationship Id="rId7" Type="http://schemas.openxmlformats.org/officeDocument/2006/relationships/hyperlink" Target="https://www.sciencedirect.com/science/article/pii/S1877050918317873" TargetMode="External"/><Relationship Id="rId8" Type="http://schemas.openxmlformats.org/officeDocument/2006/relationships/hyperlink" Target="https://www.thehindu.com/sci-tech/health/india-has-second-largest-number-of-people-with-diabetes/article29975027.ec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linkedin.com/in/chintan-mehta-930b691a6/" TargetMode="External"/><Relationship Id="rId4" Type="http://schemas.openxmlformats.org/officeDocument/2006/relationships/hyperlink" Target="https://www.linkedin.com/in/gargi-r-227b16190/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s://www.linkedin.com/in/maryam-ahmad-a9b44a198/" TargetMode="External"/><Relationship Id="rId6" Type="http://schemas.openxmlformats.org/officeDocument/2006/relationships/hyperlink" Target="https://www.linkedin.com/in/ved-barve-656794210/" TargetMode="External"/><Relationship Id="rId7" Type="http://schemas.openxmlformats.org/officeDocument/2006/relationships/image" Target="../media/image23.jpg"/><Relationship Id="rId8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/>
          <p:nvPr>
            <p:ph idx="4294967295" type="body"/>
          </p:nvPr>
        </p:nvSpPr>
        <p:spPr>
          <a:xfrm>
            <a:off x="6913079" y="4631636"/>
            <a:ext cx="4802671" cy="1586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2000"/>
              <a:buNone/>
            </a:pPr>
            <a:r>
              <a:rPr lang="en-US" sz="2000">
                <a:solidFill>
                  <a:srgbClr val="5A695E"/>
                </a:solidFill>
              </a:rPr>
              <a:t>Gargi, Chintan, Maryam and Ved</a:t>
            </a:r>
            <a:endParaRPr/>
          </a:p>
        </p:txBody>
      </p:sp>
      <p:sp>
        <p:nvSpPr>
          <p:cNvPr id="123" name="Google Shape;123;p1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"/>
          <p:cNvSpPr txBox="1"/>
          <p:nvPr>
            <p:ph type="title"/>
          </p:nvPr>
        </p:nvSpPr>
        <p:spPr>
          <a:xfrm>
            <a:off x="4959627" y="248478"/>
            <a:ext cx="6867938" cy="43831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Hospital Readmission</a:t>
            </a:r>
            <a:endParaRPr/>
          </a:p>
        </p:txBody>
      </p:sp>
      <p:pic>
        <p:nvPicPr>
          <p:cNvPr descr="A picture containing indoor&#10;&#10;Description automatically generated" id="125" name="Google Shape;12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28663"/>
            <a:ext cx="4802671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dumbbell&#10;&#10;Description automatically generated with low confidence" id="270" name="Google Shape;270;p10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0" y="0"/>
            <a:ext cx="121835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People with documents" id="272" name="Google Shape;272;p10"/>
          <p:cNvSpPr/>
          <p:nvPr/>
        </p:nvSpPr>
        <p:spPr>
          <a:xfrm>
            <a:off x="2540" y="0"/>
            <a:ext cx="1218946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C0C0C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942975" y="1888866"/>
            <a:ext cx="8601075" cy="3372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Splitting the Data: Train: 80%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           Test: 20% </a:t>
            </a:r>
            <a:endParaRPr/>
          </a:p>
          <a:p>
            <a:pPr indent="0" lvl="4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Imbalanced Data: Sub-sample the more dominant class: use a random subset of the negatives</a:t>
            </a:r>
            <a:endParaRPr/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Scale: Age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    Weight (Knn and Logistic Reg)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0" y="0"/>
            <a:ext cx="9429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/>
          <p:nvPr>
            <p:ph idx="1" type="body"/>
          </p:nvPr>
        </p:nvSpPr>
        <p:spPr>
          <a:xfrm>
            <a:off x="2301557" y="2426610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280" name="Google Shape;280;p11"/>
          <p:cNvSpPr txBox="1"/>
          <p:nvPr>
            <p:ph type="title"/>
          </p:nvPr>
        </p:nvSpPr>
        <p:spPr>
          <a:xfrm>
            <a:off x="3962082" y="1543050"/>
            <a:ext cx="6674802" cy="2986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</a:pPr>
            <a:r>
              <a:rPr lang="en-US"/>
              <a:t>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"/>
          <p:cNvSpPr/>
          <p:nvPr/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89" name="Google Shape;2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960" y="3474719"/>
            <a:ext cx="6035041" cy="3426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0" name="Google Shape;29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35040" cy="3326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1" name="Google Shape;29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502996"/>
            <a:ext cx="6035040" cy="3355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2" name="Google Shape;29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1720" y="-1"/>
            <a:ext cx="6050280" cy="338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7" name="Google Shape;297;p13"/>
          <p:cNvPicPr preferRelativeResize="0"/>
          <p:nvPr/>
        </p:nvPicPr>
        <p:blipFill rotWithShape="1">
          <a:blip r:embed="rId3">
            <a:alphaModFix/>
          </a:blip>
          <a:srcRect b="0" l="0" r="0" t="3591"/>
          <a:stretch/>
        </p:blipFill>
        <p:spPr>
          <a:xfrm>
            <a:off x="0" y="193040"/>
            <a:ext cx="6065520" cy="319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3"/>
          <p:cNvSpPr/>
          <p:nvPr/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99" name="Google Shape;2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6480" y="0"/>
            <a:ext cx="6065520" cy="34068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3"/>
          <p:cNvSpPr/>
          <p:nvPr/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3"/>
          <p:cNvSpPr/>
          <p:nvPr/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02" name="Google Shape;30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3474720"/>
            <a:ext cx="6035040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3" name="Google Shape;30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6960" y="3474720"/>
            <a:ext cx="6035040" cy="33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13"/>
          <p:cNvPicPr preferRelativeResize="0"/>
          <p:nvPr/>
        </p:nvPicPr>
        <p:blipFill rotWithShape="1">
          <a:blip r:embed="rId7">
            <a:alphaModFix/>
          </a:blip>
          <a:srcRect b="44724" l="19687" r="63170" t="52903"/>
          <a:stretch/>
        </p:blipFill>
        <p:spPr>
          <a:xfrm>
            <a:off x="1891654" y="-4070"/>
            <a:ext cx="2282211" cy="178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0" name="Google Shape;3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" y="45720"/>
            <a:ext cx="6042660" cy="33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4"/>
          <p:cNvSpPr/>
          <p:nvPr/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12" name="Google Shape;31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80760" cy="33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4"/>
          <p:cNvSpPr/>
          <p:nvPr/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15" name="Google Shape;31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474720"/>
            <a:ext cx="6050280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6" name="Google Shape;31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6480" y="3474720"/>
            <a:ext cx="6065520" cy="33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"/>
          <p:cNvSpPr txBox="1"/>
          <p:nvPr>
            <p:ph idx="1" type="body"/>
          </p:nvPr>
        </p:nvSpPr>
        <p:spPr>
          <a:xfrm>
            <a:off x="2301557" y="2426610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323" name="Google Shape;323;p15"/>
          <p:cNvSpPr txBox="1"/>
          <p:nvPr>
            <p:ph type="title"/>
          </p:nvPr>
        </p:nvSpPr>
        <p:spPr>
          <a:xfrm>
            <a:off x="3676332" y="1489191"/>
            <a:ext cx="6674802" cy="2986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</a:pPr>
            <a:r>
              <a:rPr lang="en-US"/>
              <a:t>Predictive Modeling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"/>
          <p:cNvSpPr txBox="1"/>
          <p:nvPr>
            <p:ph idx="4294967295" type="body"/>
          </p:nvPr>
        </p:nvSpPr>
        <p:spPr>
          <a:xfrm>
            <a:off x="847725" y="2005017"/>
            <a:ext cx="9152618" cy="4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</a:pPr>
            <a:r>
              <a:rPr lang="en-US" sz="1800">
                <a:solidFill>
                  <a:srgbClr val="5A695E"/>
                </a:solidFill>
              </a:rPr>
              <a:t>What is Logistic Regression?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1800"/>
              <a:buChar char="•"/>
            </a:pPr>
            <a:r>
              <a:rPr lang="en-US" sz="1800">
                <a:solidFill>
                  <a:srgbClr val="5A695E"/>
                </a:solidFill>
              </a:rPr>
              <a:t>Logistic regression is used</a:t>
            </a:r>
            <a:r>
              <a:rPr b="1" lang="en-US" sz="1800">
                <a:solidFill>
                  <a:srgbClr val="5A695E"/>
                </a:solidFill>
              </a:rPr>
              <a:t> </a:t>
            </a:r>
            <a:r>
              <a:rPr lang="en-US" sz="1800">
                <a:solidFill>
                  <a:srgbClr val="5A695E"/>
                </a:solidFill>
              </a:rPr>
              <a:t>to</a:t>
            </a:r>
            <a:r>
              <a:rPr b="1" lang="en-US" sz="1800">
                <a:solidFill>
                  <a:srgbClr val="5A695E"/>
                </a:solidFill>
              </a:rPr>
              <a:t> predict a binary outcome, such as yes or no, </a:t>
            </a:r>
            <a:r>
              <a:rPr lang="en-US" sz="1800">
                <a:solidFill>
                  <a:srgbClr val="5A695E"/>
                </a:solidFill>
              </a:rPr>
              <a:t>based on prior observations of a data set. </a:t>
            </a:r>
            <a:endParaRPr/>
          </a:p>
          <a:p>
            <a:pPr indent="-1143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5A695E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1800"/>
              <a:buChar char="•"/>
            </a:pPr>
            <a:r>
              <a:rPr lang="en-US" sz="1800">
                <a:solidFill>
                  <a:srgbClr val="5A695E"/>
                </a:solidFill>
              </a:rPr>
              <a:t>Dependent Variable: Readmitted within 30 days or not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</a:pPr>
            <a:r>
              <a:rPr lang="en-US" sz="1800">
                <a:solidFill>
                  <a:srgbClr val="5A695E"/>
                </a:solidFill>
              </a:rPr>
              <a:t>		              yes: 1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</a:pPr>
            <a:r>
              <a:rPr lang="en-US" sz="1800">
                <a:solidFill>
                  <a:srgbClr val="5A695E"/>
                </a:solidFill>
              </a:rPr>
              <a:t> 		              No: 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5A69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5A69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5A695E"/>
              </a:solidFill>
            </a:endParaRPr>
          </a:p>
        </p:txBody>
      </p:sp>
      <p:sp>
        <p:nvSpPr>
          <p:cNvPr id="329" name="Google Shape;329;p16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16"/>
          <p:cNvSpPr txBox="1"/>
          <p:nvPr>
            <p:ph type="title"/>
          </p:nvPr>
        </p:nvSpPr>
        <p:spPr>
          <a:xfrm>
            <a:off x="847725" y="368421"/>
            <a:ext cx="6749218" cy="119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Logistic Regression</a:t>
            </a:r>
            <a:endParaRPr/>
          </a:p>
        </p:txBody>
      </p:sp>
      <p:sp>
        <p:nvSpPr>
          <p:cNvPr id="331" name="Google Shape;331;p16"/>
          <p:cNvSpPr txBox="1"/>
          <p:nvPr/>
        </p:nvSpPr>
        <p:spPr>
          <a:xfrm>
            <a:off x="0" y="-273104"/>
            <a:ext cx="850067" cy="64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6"/>
          <p:cNvSpPr txBox="1"/>
          <p:nvPr/>
        </p:nvSpPr>
        <p:spPr>
          <a:xfrm>
            <a:off x="847725" y="6086972"/>
            <a:ext cx="6207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Recall: 0.528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idx="4294967295" type="body"/>
          </p:nvPr>
        </p:nvSpPr>
        <p:spPr>
          <a:xfrm>
            <a:off x="847725" y="1744664"/>
            <a:ext cx="10807246" cy="456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number of nearest neighbours considered for a new unknown variable that has to be predicted or classified is denoted by the symbol ‘K’.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b="0" i="0"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There are various methods for calculating this distance, of which the most commonly known methods are — Euclidian, Manhattan (for continuous) and Hamming distance (for categorical).</a:t>
            </a:r>
            <a:endParaRPr sz="18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7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17"/>
          <p:cNvSpPr txBox="1"/>
          <p:nvPr>
            <p:ph type="title"/>
          </p:nvPr>
        </p:nvSpPr>
        <p:spPr>
          <a:xfrm>
            <a:off x="847725" y="368421"/>
            <a:ext cx="6749218" cy="119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KNN</a:t>
            </a:r>
            <a:endParaRPr/>
          </a:p>
        </p:txBody>
      </p:sp>
      <p:sp>
        <p:nvSpPr>
          <p:cNvPr id="340" name="Google Shape;340;p17"/>
          <p:cNvSpPr txBox="1"/>
          <p:nvPr/>
        </p:nvSpPr>
        <p:spPr>
          <a:xfrm>
            <a:off x="0" y="-273104"/>
            <a:ext cx="850067" cy="64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7"/>
          <p:cNvSpPr txBox="1"/>
          <p:nvPr/>
        </p:nvSpPr>
        <p:spPr>
          <a:xfrm>
            <a:off x="847725" y="5571265"/>
            <a:ext cx="6207918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Recall: 0.444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18"/>
          <p:cNvSpPr txBox="1"/>
          <p:nvPr>
            <p:ph type="title"/>
          </p:nvPr>
        </p:nvSpPr>
        <p:spPr>
          <a:xfrm>
            <a:off x="847725" y="368421"/>
            <a:ext cx="6749218" cy="119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Decision tree</a:t>
            </a:r>
            <a:endParaRPr/>
          </a:p>
        </p:txBody>
      </p:sp>
      <p:sp>
        <p:nvSpPr>
          <p:cNvPr id="348" name="Google Shape;348;p18"/>
          <p:cNvSpPr txBox="1"/>
          <p:nvPr/>
        </p:nvSpPr>
        <p:spPr>
          <a:xfrm>
            <a:off x="0" y="-273104"/>
            <a:ext cx="850067" cy="64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450094"/>
            <a:ext cx="5290936" cy="241947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8"/>
          <p:cNvSpPr txBox="1"/>
          <p:nvPr/>
        </p:nvSpPr>
        <p:spPr>
          <a:xfrm>
            <a:off x="674915" y="2487381"/>
            <a:ext cx="36868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Decision Tree?</a:t>
            </a:r>
            <a:endParaRPr/>
          </a:p>
        </p:txBody>
      </p:sp>
      <p:sp>
        <p:nvSpPr>
          <p:cNvPr id="351" name="Google Shape;351;p18"/>
          <p:cNvSpPr txBox="1"/>
          <p:nvPr/>
        </p:nvSpPr>
        <p:spPr>
          <a:xfrm>
            <a:off x="674915" y="3198166"/>
            <a:ext cx="31101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 we use it?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52" name="Google Shape;352;p18"/>
          <p:cNvSpPr txBox="1"/>
          <p:nvPr/>
        </p:nvSpPr>
        <p:spPr>
          <a:xfrm>
            <a:off x="674915" y="3908951"/>
            <a:ext cx="23578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Parts of the Tree</a:t>
            </a:r>
            <a:endParaRPr/>
          </a:p>
        </p:txBody>
      </p:sp>
      <p:sp>
        <p:nvSpPr>
          <p:cNvPr id="353" name="Google Shape;353;p18"/>
          <p:cNvSpPr txBox="1"/>
          <p:nvPr/>
        </p:nvSpPr>
        <p:spPr>
          <a:xfrm>
            <a:off x="674915" y="4697187"/>
            <a:ext cx="27767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Splitting the Tree</a:t>
            </a:r>
            <a:endParaRPr/>
          </a:p>
        </p:txBody>
      </p:sp>
      <p:sp>
        <p:nvSpPr>
          <p:cNvPr id="354" name="Google Shape;354;p18"/>
          <p:cNvSpPr txBox="1"/>
          <p:nvPr/>
        </p:nvSpPr>
        <p:spPr>
          <a:xfrm>
            <a:off x="674915" y="6004264"/>
            <a:ext cx="6207918" cy="38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Recall: 0.889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p19"/>
          <p:cNvSpPr txBox="1"/>
          <p:nvPr>
            <p:ph type="title"/>
          </p:nvPr>
        </p:nvSpPr>
        <p:spPr>
          <a:xfrm>
            <a:off x="847725" y="368421"/>
            <a:ext cx="6749218" cy="1193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Random Forest </a:t>
            </a:r>
            <a:endParaRPr/>
          </a:p>
        </p:txBody>
      </p:sp>
      <p:sp>
        <p:nvSpPr>
          <p:cNvPr id="361" name="Google Shape;361;p19"/>
          <p:cNvSpPr txBox="1"/>
          <p:nvPr/>
        </p:nvSpPr>
        <p:spPr>
          <a:xfrm>
            <a:off x="0" y="-273104"/>
            <a:ext cx="850067" cy="64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362" name="Google Shape;362;p1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7227" y="2189088"/>
            <a:ext cx="5411295" cy="367090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9"/>
          <p:cNvSpPr txBox="1"/>
          <p:nvPr/>
        </p:nvSpPr>
        <p:spPr>
          <a:xfrm>
            <a:off x="676275" y="1876240"/>
            <a:ext cx="3686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Random Forest?</a:t>
            </a:r>
            <a:endParaRPr/>
          </a:p>
        </p:txBody>
      </p:sp>
      <p:sp>
        <p:nvSpPr>
          <p:cNvPr id="364" name="Google Shape;364;p19"/>
          <p:cNvSpPr txBox="1"/>
          <p:nvPr/>
        </p:nvSpPr>
        <p:spPr>
          <a:xfrm>
            <a:off x="676275" y="2488573"/>
            <a:ext cx="2451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did we use it?   </a:t>
            </a:r>
            <a:endParaRPr/>
          </a:p>
        </p:txBody>
      </p:sp>
      <p:sp>
        <p:nvSpPr>
          <p:cNvPr id="365" name="Google Shape;365;p19"/>
          <p:cNvSpPr txBox="1"/>
          <p:nvPr/>
        </p:nvSpPr>
        <p:spPr>
          <a:xfrm>
            <a:off x="847725" y="5049941"/>
            <a:ext cx="6207918" cy="38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Recall: 0.563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9"/>
          <p:cNvSpPr txBox="1"/>
          <p:nvPr/>
        </p:nvSpPr>
        <p:spPr>
          <a:xfrm>
            <a:off x="676275" y="3100906"/>
            <a:ext cx="18245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Bootstrapping</a:t>
            </a:r>
            <a:endParaRPr/>
          </a:p>
        </p:txBody>
      </p:sp>
      <p:sp>
        <p:nvSpPr>
          <p:cNvPr id="367" name="Google Shape;367;p19"/>
          <p:cNvSpPr txBox="1"/>
          <p:nvPr/>
        </p:nvSpPr>
        <p:spPr>
          <a:xfrm>
            <a:off x="676275" y="3713239"/>
            <a:ext cx="11031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Bagging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2"/>
          <p:cNvSpPr txBox="1"/>
          <p:nvPr>
            <p:ph type="title"/>
          </p:nvPr>
        </p:nvSpPr>
        <p:spPr>
          <a:xfrm>
            <a:off x="854074" y="122239"/>
            <a:ext cx="10499725" cy="1355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2444788" y="2322270"/>
            <a:ext cx="686386" cy="734735"/>
          </a:xfrm>
          <a:prstGeom prst="ellipse">
            <a:avLst/>
          </a:prstGeom>
          <a:solidFill>
            <a:srgbClr val="958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4866058" y="5624357"/>
            <a:ext cx="3067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958577"/>
                </a:solidFill>
                <a:latin typeface="Arial"/>
                <a:ea typeface="Arial"/>
                <a:cs typeface="Arial"/>
                <a:sym typeface="Arial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PREDICTIVE MODELING</a:t>
            </a:r>
            <a:endParaRPr b="0" i="0" sz="1800" u="none" cap="none" strike="noStrike">
              <a:solidFill>
                <a:srgbClr val="9585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4851652" y="3299334"/>
            <a:ext cx="25918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958577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MANAGEMENT</a:t>
            </a:r>
            <a:endParaRPr b="0" i="0" sz="1800" u="none" cap="none" strike="noStrike">
              <a:solidFill>
                <a:srgbClr val="9585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1744994" y="3293807"/>
            <a:ext cx="20859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958577"/>
                </a:solidFill>
                <a:latin typeface="Arial"/>
                <a:ea typeface="Arial"/>
                <a:cs typeface="Arial"/>
                <a:sym typeface="Arial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OBJECTIVES</a:t>
            </a:r>
            <a:endParaRPr b="0" i="0" sz="1800" u="none" cap="none" strike="noStrike">
              <a:solidFill>
                <a:srgbClr val="9585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8645433" y="5624357"/>
            <a:ext cx="20859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958577"/>
                </a:solidFill>
                <a:latin typeface="Arial"/>
                <a:ea typeface="Arial"/>
                <a:cs typeface="Arial"/>
                <a:sym typeface="Arial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CONCLUSION</a:t>
            </a:r>
            <a:endParaRPr b="0" i="0" sz="1800" u="none" cap="none" strike="noStrike">
              <a:solidFill>
                <a:srgbClr val="9585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1410533" y="5627738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rgbClr val="958577"/>
                </a:solidFill>
                <a:latin typeface="Arial"/>
                <a:ea typeface="Arial"/>
                <a:cs typeface="Arial"/>
                <a:sym typeface="Arial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VISUALIZATION</a:t>
            </a:r>
            <a:endParaRPr b="0" i="0" sz="1800" u="none" cap="none" strike="noStrike">
              <a:solidFill>
                <a:srgbClr val="9585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6056390" y="4653500"/>
            <a:ext cx="686386" cy="734735"/>
          </a:xfrm>
          <a:prstGeom prst="ellipse">
            <a:avLst/>
          </a:prstGeom>
          <a:solidFill>
            <a:srgbClr val="958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"/>
          <p:cNvSpPr/>
          <p:nvPr/>
        </p:nvSpPr>
        <p:spPr>
          <a:xfrm>
            <a:off x="2416113" y="4711149"/>
            <a:ext cx="686386" cy="734735"/>
          </a:xfrm>
          <a:prstGeom prst="ellipse">
            <a:avLst/>
          </a:prstGeom>
          <a:solidFill>
            <a:srgbClr val="958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"/>
          <p:cNvSpPr/>
          <p:nvPr/>
        </p:nvSpPr>
        <p:spPr>
          <a:xfrm>
            <a:off x="5899945" y="2324818"/>
            <a:ext cx="686386" cy="734735"/>
          </a:xfrm>
          <a:prstGeom prst="ellipse">
            <a:avLst/>
          </a:prstGeom>
          <a:solidFill>
            <a:srgbClr val="958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"/>
          <p:cNvSpPr/>
          <p:nvPr/>
        </p:nvSpPr>
        <p:spPr>
          <a:xfrm>
            <a:off x="9345227" y="4657260"/>
            <a:ext cx="686386" cy="734735"/>
          </a:xfrm>
          <a:prstGeom prst="ellipse">
            <a:avLst/>
          </a:prstGeom>
          <a:solidFill>
            <a:srgbClr val="958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9253501" y="2346939"/>
            <a:ext cx="686386" cy="734735"/>
          </a:xfrm>
          <a:prstGeom prst="ellipse">
            <a:avLst/>
          </a:prstGeom>
          <a:solidFill>
            <a:srgbClr val="9585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sentation with bar chart outline" id="143" name="Google Shape;14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7343" y="4751416"/>
            <a:ext cx="663926" cy="663926"/>
          </a:xfrm>
          <a:prstGeom prst="rect">
            <a:avLst/>
          </a:prstGeom>
          <a:noFill/>
          <a:ln>
            <a:noFill/>
          </a:ln>
        </p:spPr>
      </p:pic>
      <p:sp>
        <p:nvSpPr>
          <p:cNvPr descr="Gears" id="144" name="Google Shape;144;p2"/>
          <p:cNvSpPr/>
          <p:nvPr/>
        </p:nvSpPr>
        <p:spPr>
          <a:xfrm>
            <a:off x="9304954" y="2484687"/>
            <a:ext cx="583480" cy="4722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lipboard Mixed outline" id="145" name="Google Shape;14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34080" y="4766527"/>
            <a:ext cx="508679" cy="508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rench with solid fill" id="146" name="Google Shape;14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76783" y="2400465"/>
            <a:ext cx="532710" cy="532710"/>
          </a:xfrm>
          <a:prstGeom prst="rect">
            <a:avLst/>
          </a:prstGeom>
          <a:noFill/>
          <a:ln>
            <a:noFill/>
          </a:ln>
        </p:spPr>
      </p:pic>
      <p:sp>
        <p:nvSpPr>
          <p:cNvPr descr="Head with Gears" id="147" name="Google Shape;147;p2"/>
          <p:cNvSpPr/>
          <p:nvPr/>
        </p:nvSpPr>
        <p:spPr>
          <a:xfrm>
            <a:off x="6180640" y="4763252"/>
            <a:ext cx="437885" cy="51522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 organic corner shape" id="148" name="Google Shape;148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0" y="-6223"/>
            <a:ext cx="4744945" cy="2968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oks outline" id="149" name="Google Shape;149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93612" y="2386696"/>
            <a:ext cx="607200" cy="6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"/>
          <p:cNvSpPr txBox="1"/>
          <p:nvPr/>
        </p:nvSpPr>
        <p:spPr>
          <a:xfrm>
            <a:off x="8063169" y="3299334"/>
            <a:ext cx="3067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958577"/>
                </a:solidFill>
                <a:latin typeface="Arial"/>
                <a:ea typeface="Arial"/>
                <a:cs typeface="Arial"/>
                <a:sym typeface="Arial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FEATURE ENGINEERING</a:t>
            </a:r>
            <a:endParaRPr sz="1800">
              <a:solidFill>
                <a:srgbClr val="95857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"/>
          <p:cNvSpPr txBox="1"/>
          <p:nvPr>
            <p:ph idx="1" type="body"/>
          </p:nvPr>
        </p:nvSpPr>
        <p:spPr>
          <a:xfrm>
            <a:off x="2301557" y="2426610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373" name="Google Shape;373;p20"/>
          <p:cNvSpPr txBox="1"/>
          <p:nvPr>
            <p:ph type="title"/>
          </p:nvPr>
        </p:nvSpPr>
        <p:spPr>
          <a:xfrm>
            <a:off x="3962082" y="1543050"/>
            <a:ext cx="6674802" cy="2986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21"/>
          <p:cNvSpPr txBox="1"/>
          <p:nvPr>
            <p:ph type="title"/>
          </p:nvPr>
        </p:nvSpPr>
        <p:spPr>
          <a:xfrm>
            <a:off x="885825" y="164402"/>
            <a:ext cx="9176802" cy="1340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Comparing the models </a:t>
            </a:r>
            <a:endParaRPr/>
          </a:p>
        </p:txBody>
      </p:sp>
      <p:sp>
        <p:nvSpPr>
          <p:cNvPr id="380" name="Google Shape;380;p21"/>
          <p:cNvSpPr txBox="1"/>
          <p:nvPr/>
        </p:nvSpPr>
        <p:spPr>
          <a:xfrm>
            <a:off x="0" y="0"/>
            <a:ext cx="8858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/>
          </a:blip>
          <a:srcRect b="27862" l="5977" r="45624" t="30282"/>
          <a:stretch/>
        </p:blipFill>
        <p:spPr>
          <a:xfrm>
            <a:off x="442911" y="1911655"/>
            <a:ext cx="3262313" cy="168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1"/>
          <p:cNvPicPr preferRelativeResize="0"/>
          <p:nvPr/>
        </p:nvPicPr>
        <p:blipFill rotWithShape="1">
          <a:blip r:embed="rId4">
            <a:alphaModFix/>
          </a:blip>
          <a:srcRect b="33072" l="19804" r="41172" t="32074"/>
          <a:stretch/>
        </p:blipFill>
        <p:spPr>
          <a:xfrm>
            <a:off x="3996042" y="1911654"/>
            <a:ext cx="3262313" cy="168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1"/>
          <p:cNvPicPr preferRelativeResize="0"/>
          <p:nvPr/>
        </p:nvPicPr>
        <p:blipFill rotWithShape="1">
          <a:blip r:embed="rId5">
            <a:alphaModFix/>
          </a:blip>
          <a:srcRect b="31718" l="19921" r="41172" t="33742"/>
          <a:stretch/>
        </p:blipFill>
        <p:spPr>
          <a:xfrm>
            <a:off x="442912" y="4105797"/>
            <a:ext cx="3262313" cy="168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1"/>
          <p:cNvPicPr preferRelativeResize="0"/>
          <p:nvPr/>
        </p:nvPicPr>
        <p:blipFill rotWithShape="1">
          <a:blip r:embed="rId6">
            <a:alphaModFix/>
          </a:blip>
          <a:srcRect b="34614" l="19453" r="41289" t="30282"/>
          <a:stretch/>
        </p:blipFill>
        <p:spPr>
          <a:xfrm>
            <a:off x="3996042" y="4105798"/>
            <a:ext cx="3262314" cy="168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2733" y="1779991"/>
            <a:ext cx="4655917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1"/>
          <p:cNvSpPr txBox="1"/>
          <p:nvPr/>
        </p:nvSpPr>
        <p:spPr>
          <a:xfrm>
            <a:off x="442911" y="6072188"/>
            <a:ext cx="68154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 were able to perform up to the expected results.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"/>
          <p:cNvSpPr txBox="1"/>
          <p:nvPr>
            <p:ph idx="4294967295" type="body"/>
          </p:nvPr>
        </p:nvSpPr>
        <p:spPr>
          <a:xfrm>
            <a:off x="267111" y="1709036"/>
            <a:ext cx="11657778" cy="477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A5E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B6A5E"/>
                </a:solidFill>
              </a:rPr>
              <a:t>We referred to multiple Kaggle projects and for conceptual base we looked at StatQuest videos.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A5E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rgbClr val="5B6A5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https://cynthiapedrasa.github.io/predicting-30-day-readmission/</a:t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A5E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rgbClr val="5B6A5E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https://www.hindawi.com/journals/bmri/2014/781670/</a:t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A5E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B6A5E"/>
                </a:solidFill>
              </a:rPr>
              <a:t> </a:t>
            </a:r>
            <a:r>
              <a:rPr lang="en-US" sz="1800" u="sng">
                <a:solidFill>
                  <a:srgbClr val="5B6A5E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https://bmcmedinformdecismak.biomedcentral.com/articles/10.1186/s12911-021-01423-yz</a:t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A5E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rgbClr val="5B6A5E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https://bmcmedinformdecismak.biomedcentral.com/articles/10.1186/s12911-021-01423-y</a:t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A5E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rgbClr val="5B6A5E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https://www.sciencedirect.com/science/article/pii/S1877050918317873</a:t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A5E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rgbClr val="5B6A5E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https://www.thehindu.com/sci-tech/health/india-has-second-largest-number-of-people-with-diabetes/article29975027.ece</a:t>
            </a:r>
            <a:endParaRPr sz="1800">
              <a:solidFill>
                <a:srgbClr val="5B6A5E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B6A5E"/>
              </a:solidFill>
            </a:endParaRPr>
          </a:p>
        </p:txBody>
      </p:sp>
      <p:sp>
        <p:nvSpPr>
          <p:cNvPr id="392" name="Google Shape;392;p22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22"/>
          <p:cNvSpPr txBox="1"/>
          <p:nvPr>
            <p:ph type="title"/>
          </p:nvPr>
        </p:nvSpPr>
        <p:spPr>
          <a:xfrm>
            <a:off x="850066" y="368421"/>
            <a:ext cx="6749218" cy="1340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Bibliography</a:t>
            </a:r>
            <a:endParaRPr/>
          </a:p>
        </p:txBody>
      </p:sp>
      <p:sp>
        <p:nvSpPr>
          <p:cNvPr id="394" name="Google Shape;394;p22"/>
          <p:cNvSpPr txBox="1"/>
          <p:nvPr/>
        </p:nvSpPr>
        <p:spPr>
          <a:xfrm>
            <a:off x="0" y="0"/>
            <a:ext cx="8858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"/>
          <p:cNvSpPr txBox="1"/>
          <p:nvPr>
            <p:ph idx="4294967295" type="body"/>
          </p:nvPr>
        </p:nvSpPr>
        <p:spPr>
          <a:xfrm>
            <a:off x="850066" y="2350561"/>
            <a:ext cx="6265109" cy="345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This project would not have been possible without the guidance of our IDS professor, Shubham Sir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We would like to thank NMIMS deemed to be university for providing us with this opportunity.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5A695E"/>
              </a:solidFill>
            </a:endParaRPr>
          </a:p>
        </p:txBody>
      </p:sp>
      <p:sp>
        <p:nvSpPr>
          <p:cNvPr id="400" name="Google Shape;400;p23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23"/>
          <p:cNvSpPr txBox="1"/>
          <p:nvPr>
            <p:ph type="title"/>
          </p:nvPr>
        </p:nvSpPr>
        <p:spPr>
          <a:xfrm>
            <a:off x="850066" y="368421"/>
            <a:ext cx="6749218" cy="1340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Acknowledgement</a:t>
            </a:r>
            <a:endParaRPr sz="4500"/>
          </a:p>
        </p:txBody>
      </p:sp>
      <p:sp>
        <p:nvSpPr>
          <p:cNvPr id="402" name="Google Shape;402;p23"/>
          <p:cNvSpPr txBox="1"/>
          <p:nvPr/>
        </p:nvSpPr>
        <p:spPr>
          <a:xfrm>
            <a:off x="0" y="0"/>
            <a:ext cx="8858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B6A5E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"/>
          <p:cNvSpPr txBox="1"/>
          <p:nvPr>
            <p:ph type="title"/>
          </p:nvPr>
        </p:nvSpPr>
        <p:spPr>
          <a:xfrm>
            <a:off x="1051560" y="651507"/>
            <a:ext cx="8991563" cy="1005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408" name="Google Shape;408;p24"/>
          <p:cNvSpPr txBox="1"/>
          <p:nvPr>
            <p:ph idx="7" type="body"/>
          </p:nvPr>
        </p:nvSpPr>
        <p:spPr>
          <a:xfrm>
            <a:off x="1377656" y="2315181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</a:pPr>
            <a:r>
              <a:rPr lang="en-US"/>
              <a:t>Chintan Mehta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LinkedIn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</a:pPr>
            <a:r>
              <a:rPr lang="en-US" sz="1400"/>
              <a:t>75252019016</a:t>
            </a:r>
            <a:endParaRPr/>
          </a:p>
        </p:txBody>
      </p:sp>
      <p:sp>
        <p:nvSpPr>
          <p:cNvPr id="409" name="Google Shape;409;p24"/>
          <p:cNvSpPr txBox="1"/>
          <p:nvPr>
            <p:ph idx="8" type="body"/>
          </p:nvPr>
        </p:nvSpPr>
        <p:spPr>
          <a:xfrm>
            <a:off x="3855743" y="2315786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</a:pPr>
            <a:r>
              <a:rPr lang="en-US"/>
              <a:t>Gargi Rajadnya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LinkedIn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</a:pPr>
            <a:r>
              <a:rPr lang="en-US" sz="1400"/>
              <a:t>75252019019</a:t>
            </a:r>
            <a:endParaRPr/>
          </a:p>
        </p:txBody>
      </p:sp>
      <p:sp>
        <p:nvSpPr>
          <p:cNvPr id="410" name="Google Shape;410;p24"/>
          <p:cNvSpPr txBox="1"/>
          <p:nvPr>
            <p:ph idx="9" type="body"/>
          </p:nvPr>
        </p:nvSpPr>
        <p:spPr>
          <a:xfrm>
            <a:off x="6333830" y="2315181"/>
            <a:ext cx="1993101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</a:pPr>
            <a:r>
              <a:rPr lang="en-US"/>
              <a:t>Maryam Ahmad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</a:pPr>
            <a:r>
              <a:rPr lang="en-US" sz="1400" u="sng">
                <a:solidFill>
                  <a:schemeClr val="hlink"/>
                </a:solidFill>
                <a:hlinkClick r:id="rId5"/>
              </a:rPr>
              <a:t>LinkedIn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</a:pPr>
            <a:r>
              <a:rPr lang="en-US" sz="1400"/>
              <a:t>75252019003</a:t>
            </a:r>
            <a:endParaRPr/>
          </a:p>
        </p:txBody>
      </p:sp>
      <p:sp>
        <p:nvSpPr>
          <p:cNvPr id="411" name="Google Shape;411;p24"/>
          <p:cNvSpPr txBox="1"/>
          <p:nvPr>
            <p:ph idx="13" type="body"/>
          </p:nvPr>
        </p:nvSpPr>
        <p:spPr>
          <a:xfrm>
            <a:off x="8902931" y="2315181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</a:pPr>
            <a:r>
              <a:rPr lang="en-US"/>
              <a:t>Ved Barve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</a:pPr>
            <a:r>
              <a:rPr lang="en-US" sz="1400" u="sng">
                <a:solidFill>
                  <a:schemeClr val="hlink"/>
                </a:solidFill>
                <a:hlinkClick r:id="rId6"/>
              </a:rPr>
              <a:t>LinkedIn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</a:pPr>
            <a:r>
              <a:rPr lang="en-US" sz="1400"/>
              <a:t>75252019005</a:t>
            </a:r>
            <a:endParaRPr/>
          </a:p>
        </p:txBody>
      </p:sp>
      <p:pic>
        <p:nvPicPr>
          <p:cNvPr id="412" name="Google Shape;412;p24"/>
          <p:cNvPicPr preferRelativeResize="0"/>
          <p:nvPr>
            <p:ph idx="3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0877" y="3429000"/>
            <a:ext cx="1874874" cy="2848123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4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24"/>
          <p:cNvPicPr preferRelativeResize="0"/>
          <p:nvPr/>
        </p:nvPicPr>
        <p:blipFill rotWithShape="1">
          <a:blip r:embed="rId8">
            <a:alphaModFix/>
          </a:blip>
          <a:srcRect b="78" l="2532" r="0" t="1151"/>
          <a:stretch/>
        </p:blipFill>
        <p:spPr>
          <a:xfrm>
            <a:off x="6268099" y="3429000"/>
            <a:ext cx="1874874" cy="2848123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15" name="Google Shape;415;p2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65321" y="3428999"/>
            <a:ext cx="1874874" cy="284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a white shirt&#10;&#10;Description automatically generated with medium confidence" id="417" name="Google Shape;417;p24"/>
          <p:cNvPicPr preferRelativeResize="0"/>
          <p:nvPr>
            <p:ph idx="2" type="pic"/>
          </p:nvPr>
        </p:nvPicPr>
        <p:blipFill rotWithShape="1">
          <a:blip r:embed="rId10">
            <a:alphaModFix/>
          </a:blip>
          <a:srcRect b="0" l="6127" r="6127" t="0"/>
          <a:stretch/>
        </p:blipFill>
        <p:spPr>
          <a:xfrm>
            <a:off x="1473655" y="3429000"/>
            <a:ext cx="1874874" cy="284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5"/>
          <p:cNvSpPr txBox="1"/>
          <p:nvPr>
            <p:ph type="title"/>
          </p:nvPr>
        </p:nvSpPr>
        <p:spPr>
          <a:xfrm>
            <a:off x="1040130" y="2314957"/>
            <a:ext cx="7336615" cy="284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7200"/>
              <a:buFont typeface="Arial"/>
              <a:buNone/>
            </a:pPr>
            <a:r>
              <a:rPr lang="en-US" sz="7200"/>
              <a:t>Thank You</a:t>
            </a:r>
            <a:endParaRPr/>
          </a:p>
        </p:txBody>
      </p:sp>
      <p:sp>
        <p:nvSpPr>
          <p:cNvPr id="423" name="Google Shape;423;p25"/>
          <p:cNvSpPr txBox="1"/>
          <p:nvPr>
            <p:ph idx="4" type="body"/>
          </p:nvPr>
        </p:nvSpPr>
        <p:spPr>
          <a:xfrm>
            <a:off x="1040130" y="2009776"/>
            <a:ext cx="3924300" cy="284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</a:pPr>
            <a:r>
              <a:t/>
            </a:r>
            <a:endParaRPr sz="16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</a:pPr>
            <a:r>
              <a:t/>
            </a:r>
            <a:endParaRPr sz="16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</a:pPr>
            <a:r>
              <a:t/>
            </a:r>
            <a:endParaRPr sz="16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idx="1" type="body"/>
          </p:nvPr>
        </p:nvSpPr>
        <p:spPr>
          <a:xfrm>
            <a:off x="5423338" y="2423950"/>
            <a:ext cx="62142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2400"/>
              <a:buNone/>
            </a:pPr>
            <a:r>
              <a:rPr lang="en-US" sz="2400"/>
              <a:t>To suggest optimal models to predict Diabetic patients’ readmission.</a:t>
            </a:r>
            <a:endParaRPr/>
          </a:p>
        </p:txBody>
      </p:sp>
      <p:sp>
        <p:nvSpPr>
          <p:cNvPr id="156" name="Google Shape;156;p3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"/>
          <p:cNvSpPr txBox="1"/>
          <p:nvPr>
            <p:ph type="title"/>
          </p:nvPr>
        </p:nvSpPr>
        <p:spPr>
          <a:xfrm>
            <a:off x="7010513" y="796346"/>
            <a:ext cx="4019436" cy="1232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Objective</a:t>
            </a:r>
            <a:endParaRPr/>
          </a:p>
        </p:txBody>
      </p:sp>
      <p:sp>
        <p:nvSpPr>
          <p:cNvPr id="158" name="Google Shape;158;p3"/>
          <p:cNvSpPr/>
          <p:nvPr/>
        </p:nvSpPr>
        <p:spPr>
          <a:xfrm flipH="1" rot="10800000">
            <a:off x="0" y="-28119"/>
            <a:ext cx="4129087" cy="6880225"/>
          </a:xfrm>
          <a:prstGeom prst="rtTriangle">
            <a:avLst/>
          </a:prstGeom>
          <a:solidFill>
            <a:srgbClr val="C5BC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4"/>
          <p:cNvSpPr txBox="1"/>
          <p:nvPr>
            <p:ph idx="1" type="body"/>
          </p:nvPr>
        </p:nvSpPr>
        <p:spPr>
          <a:xfrm>
            <a:off x="854074" y="1637172"/>
            <a:ext cx="10499726" cy="4849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Supervised Learning.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Machine Learning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KNN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Logistic Regression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Decision Tree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Random Forest</a:t>
            </a:r>
            <a:endParaRPr sz="1600"/>
          </a:p>
        </p:txBody>
      </p:sp>
      <p:sp>
        <p:nvSpPr>
          <p:cNvPr id="165" name="Google Shape;165;p4"/>
          <p:cNvSpPr txBox="1"/>
          <p:nvPr>
            <p:ph type="title"/>
          </p:nvPr>
        </p:nvSpPr>
        <p:spPr>
          <a:xfrm>
            <a:off x="854074" y="122239"/>
            <a:ext cx="10499725" cy="1355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</a:pPr>
            <a:r>
              <a:rPr lang="en-US"/>
              <a:t>Concepts and Domains used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5"/>
          <p:cNvCxnSpPr/>
          <p:nvPr/>
        </p:nvCxnSpPr>
        <p:spPr>
          <a:xfrm>
            <a:off x="4040744" y="2452521"/>
            <a:ext cx="0" cy="8496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5"/>
          <p:cNvCxnSpPr/>
          <p:nvPr/>
        </p:nvCxnSpPr>
        <p:spPr>
          <a:xfrm>
            <a:off x="10400929" y="2392942"/>
            <a:ext cx="0" cy="265176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5"/>
          <p:cNvCxnSpPr/>
          <p:nvPr/>
        </p:nvCxnSpPr>
        <p:spPr>
          <a:xfrm>
            <a:off x="9492332" y="2407225"/>
            <a:ext cx="0" cy="8496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5"/>
          <p:cNvCxnSpPr/>
          <p:nvPr/>
        </p:nvCxnSpPr>
        <p:spPr>
          <a:xfrm>
            <a:off x="7675136" y="2445582"/>
            <a:ext cx="0" cy="8496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5"/>
          <p:cNvCxnSpPr/>
          <p:nvPr/>
        </p:nvCxnSpPr>
        <p:spPr>
          <a:xfrm>
            <a:off x="1314951" y="2392942"/>
            <a:ext cx="0" cy="265176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" name="Google Shape;175;p5"/>
          <p:cNvCxnSpPr/>
          <p:nvPr/>
        </p:nvCxnSpPr>
        <p:spPr>
          <a:xfrm>
            <a:off x="3132146" y="2360865"/>
            <a:ext cx="0" cy="265176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" name="Google Shape;176;p5"/>
          <p:cNvCxnSpPr/>
          <p:nvPr/>
        </p:nvCxnSpPr>
        <p:spPr>
          <a:xfrm>
            <a:off x="5853319" y="2321127"/>
            <a:ext cx="0" cy="98101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" name="Google Shape;177;p5"/>
          <p:cNvCxnSpPr/>
          <p:nvPr/>
        </p:nvCxnSpPr>
        <p:spPr>
          <a:xfrm>
            <a:off x="6766538" y="2461482"/>
            <a:ext cx="0" cy="265176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p5"/>
          <p:cNvCxnSpPr/>
          <p:nvPr/>
        </p:nvCxnSpPr>
        <p:spPr>
          <a:xfrm>
            <a:off x="406350" y="2457279"/>
            <a:ext cx="0" cy="8496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5"/>
          <p:cNvSpPr txBox="1"/>
          <p:nvPr>
            <p:ph type="title"/>
          </p:nvPr>
        </p:nvSpPr>
        <p:spPr>
          <a:xfrm>
            <a:off x="838200" y="1365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</a:pPr>
            <a:r>
              <a:rPr lang="en-US">
                <a:solidFill>
                  <a:srgbClr val="5A695E"/>
                </a:solidFill>
              </a:rPr>
              <a:t>Factors</a:t>
            </a:r>
            <a:endParaRPr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5"/>
          <p:cNvCxnSpPr/>
          <p:nvPr/>
        </p:nvCxnSpPr>
        <p:spPr>
          <a:xfrm>
            <a:off x="2213202" y="2329115"/>
            <a:ext cx="0" cy="100584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" name="Google Shape;181;p5"/>
          <p:cNvCxnSpPr/>
          <p:nvPr/>
        </p:nvCxnSpPr>
        <p:spPr>
          <a:xfrm>
            <a:off x="4949342" y="2392942"/>
            <a:ext cx="0" cy="265176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p5"/>
          <p:cNvCxnSpPr/>
          <p:nvPr/>
        </p:nvCxnSpPr>
        <p:spPr>
          <a:xfrm>
            <a:off x="8583734" y="2445582"/>
            <a:ext cx="0" cy="265176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" name="Google Shape;183;p5"/>
          <p:cNvCxnSpPr>
            <a:endCxn id="184" idx="3"/>
          </p:cNvCxnSpPr>
          <p:nvPr/>
        </p:nvCxnSpPr>
        <p:spPr>
          <a:xfrm>
            <a:off x="708395" y="2379885"/>
            <a:ext cx="1116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5"/>
          <p:cNvSpPr/>
          <p:nvPr/>
        </p:nvSpPr>
        <p:spPr>
          <a:xfrm>
            <a:off x="104275" y="2077808"/>
            <a:ext cx="604157" cy="604156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6464461" y="2077808"/>
            <a:ext cx="604157" cy="604156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1012873" y="2077808"/>
            <a:ext cx="604157" cy="604156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1921471" y="2077808"/>
            <a:ext cx="604157" cy="604156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2830069" y="2077808"/>
            <a:ext cx="604157" cy="604156"/>
          </a:xfrm>
          <a:prstGeom prst="ellipse">
            <a:avLst/>
          </a:prstGeom>
          <a:solidFill>
            <a:srgbClr val="A99C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3738667" y="2077808"/>
            <a:ext cx="604157" cy="604156"/>
          </a:xfrm>
          <a:prstGeom prst="ellipse">
            <a:avLst/>
          </a:prstGeom>
          <a:solidFill>
            <a:srgbClr val="A99C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4647265" y="2077808"/>
            <a:ext cx="604157" cy="604156"/>
          </a:xfrm>
          <a:prstGeom prst="ellipse">
            <a:avLst/>
          </a:prstGeom>
          <a:solidFill>
            <a:srgbClr val="A99C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5555863" y="2077807"/>
            <a:ext cx="604157" cy="60415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7373059" y="2077808"/>
            <a:ext cx="604157" cy="604156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8281657" y="2077808"/>
            <a:ext cx="604157" cy="604156"/>
          </a:xfrm>
          <a:prstGeom prst="ellipse">
            <a:avLst/>
          </a:prstGeom>
          <a:solidFill>
            <a:srgbClr val="BEB9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9190255" y="2077808"/>
            <a:ext cx="604157" cy="604156"/>
          </a:xfrm>
          <a:prstGeom prst="ellipse">
            <a:avLst/>
          </a:prstGeom>
          <a:solidFill>
            <a:srgbClr val="BEB9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10098855" y="2077808"/>
            <a:ext cx="604157" cy="604156"/>
          </a:xfrm>
          <a:prstGeom prst="ellipse">
            <a:avLst/>
          </a:prstGeom>
          <a:solidFill>
            <a:srgbClr val="BEB9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04272" y="2210608"/>
            <a:ext cx="6041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98" name="Google Shape;198;p5"/>
          <p:cNvSpPr txBox="1"/>
          <p:nvPr/>
        </p:nvSpPr>
        <p:spPr>
          <a:xfrm>
            <a:off x="1013050" y="2210608"/>
            <a:ext cx="6041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1921470" y="2210608"/>
            <a:ext cx="6041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3662201" y="2210608"/>
            <a:ext cx="757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2845496" y="2210608"/>
            <a:ext cx="6041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02" name="Google Shape;202;p5"/>
          <p:cNvSpPr txBox="1"/>
          <p:nvPr/>
        </p:nvSpPr>
        <p:spPr>
          <a:xfrm>
            <a:off x="4570799" y="2210608"/>
            <a:ext cx="757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5479397" y="2210608"/>
            <a:ext cx="757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6387995" y="2210608"/>
            <a:ext cx="757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205" name="Google Shape;205;p5"/>
          <p:cNvSpPr txBox="1"/>
          <p:nvPr/>
        </p:nvSpPr>
        <p:spPr>
          <a:xfrm>
            <a:off x="7296593" y="2210608"/>
            <a:ext cx="757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206" name="Google Shape;206;p5"/>
          <p:cNvSpPr txBox="1"/>
          <p:nvPr/>
        </p:nvSpPr>
        <p:spPr>
          <a:xfrm>
            <a:off x="8205191" y="2210608"/>
            <a:ext cx="757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9113789" y="2210608"/>
            <a:ext cx="757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208" name="Google Shape;208;p5"/>
          <p:cNvSpPr txBox="1"/>
          <p:nvPr/>
        </p:nvSpPr>
        <p:spPr>
          <a:xfrm>
            <a:off x="10022387" y="2210608"/>
            <a:ext cx="757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1549514" y="3385853"/>
            <a:ext cx="1327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/>
          </a:p>
        </p:txBody>
      </p:sp>
      <p:sp>
        <p:nvSpPr>
          <p:cNvPr id="210" name="Google Shape;210;p5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5"/>
          <p:cNvSpPr txBox="1"/>
          <p:nvPr/>
        </p:nvSpPr>
        <p:spPr>
          <a:xfrm>
            <a:off x="-257339" y="3402118"/>
            <a:ext cx="1327377" cy="575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IDs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663267" y="5244578"/>
            <a:ext cx="1327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Race</a:t>
            </a:r>
            <a:endParaRPr/>
          </a:p>
        </p:txBody>
      </p:sp>
      <p:sp>
        <p:nvSpPr>
          <p:cNvPr id="213" name="Google Shape;213;p5"/>
          <p:cNvSpPr txBox="1"/>
          <p:nvPr/>
        </p:nvSpPr>
        <p:spPr>
          <a:xfrm>
            <a:off x="3195606" y="3398781"/>
            <a:ext cx="1537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Readmission</a:t>
            </a:r>
            <a:endParaRPr/>
          </a:p>
        </p:txBody>
      </p:sp>
      <p:sp>
        <p:nvSpPr>
          <p:cNvPr id="214" name="Google Shape;214;p5"/>
          <p:cNvSpPr txBox="1"/>
          <p:nvPr/>
        </p:nvSpPr>
        <p:spPr>
          <a:xfrm>
            <a:off x="5189631" y="3379652"/>
            <a:ext cx="13273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Time in hospital</a:t>
            </a:r>
            <a:endParaRPr/>
          </a:p>
        </p:txBody>
      </p:sp>
      <p:sp>
        <p:nvSpPr>
          <p:cNvPr id="215" name="Google Shape;215;p5"/>
          <p:cNvSpPr txBox="1"/>
          <p:nvPr/>
        </p:nvSpPr>
        <p:spPr>
          <a:xfrm>
            <a:off x="7011448" y="3379652"/>
            <a:ext cx="13273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Diabetes Meds</a:t>
            </a:r>
            <a:endParaRPr sz="10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"/>
          <p:cNvSpPr txBox="1"/>
          <p:nvPr/>
        </p:nvSpPr>
        <p:spPr>
          <a:xfrm>
            <a:off x="8853311" y="3360899"/>
            <a:ext cx="13273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Change in Meds</a:t>
            </a:r>
            <a:endParaRPr sz="10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"/>
          <p:cNvSpPr txBox="1"/>
          <p:nvPr/>
        </p:nvSpPr>
        <p:spPr>
          <a:xfrm>
            <a:off x="2468457" y="5240228"/>
            <a:ext cx="1327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/>
          </a:p>
        </p:txBody>
      </p:sp>
      <p:sp>
        <p:nvSpPr>
          <p:cNvPr id="218" name="Google Shape;218;p5"/>
          <p:cNvSpPr txBox="1"/>
          <p:nvPr/>
        </p:nvSpPr>
        <p:spPr>
          <a:xfrm>
            <a:off x="3828635" y="5240228"/>
            <a:ext cx="2286219" cy="575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Medical Specialties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6102849" y="5240228"/>
            <a:ext cx="1327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Drugs</a:t>
            </a:r>
            <a:endParaRPr sz="10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"/>
          <p:cNvSpPr txBox="1"/>
          <p:nvPr/>
        </p:nvSpPr>
        <p:spPr>
          <a:xfrm>
            <a:off x="7797591" y="5240228"/>
            <a:ext cx="1572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No. of Meds</a:t>
            </a:r>
            <a:endParaRPr sz="10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"/>
          <p:cNvSpPr txBox="1"/>
          <p:nvPr/>
        </p:nvSpPr>
        <p:spPr>
          <a:xfrm>
            <a:off x="9492332" y="5291663"/>
            <a:ext cx="23214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Glucose serum test result</a:t>
            </a:r>
            <a:endParaRPr sz="10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5"/>
          <p:cNvCxnSpPr/>
          <p:nvPr/>
        </p:nvCxnSpPr>
        <p:spPr>
          <a:xfrm>
            <a:off x="11491351" y="2407225"/>
            <a:ext cx="0" cy="8496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3" name="Google Shape;223;p5"/>
          <p:cNvSpPr/>
          <p:nvPr/>
        </p:nvSpPr>
        <p:spPr>
          <a:xfrm>
            <a:off x="11189274" y="2077808"/>
            <a:ext cx="604157" cy="604156"/>
          </a:xfrm>
          <a:prstGeom prst="ellipse">
            <a:avLst/>
          </a:prstGeom>
          <a:solidFill>
            <a:srgbClr val="BEB9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11112808" y="2210608"/>
            <a:ext cx="757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sp>
        <p:nvSpPr>
          <p:cNvPr id="224" name="Google Shape;224;p5"/>
          <p:cNvSpPr txBox="1"/>
          <p:nvPr/>
        </p:nvSpPr>
        <p:spPr>
          <a:xfrm>
            <a:off x="10852330" y="3360899"/>
            <a:ext cx="1327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rPr>
              <a:t>A1C result</a:t>
            </a:r>
            <a:endParaRPr sz="1000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/>
          <p:nvPr>
            <p:ph idx="1" type="body"/>
          </p:nvPr>
        </p:nvSpPr>
        <p:spPr>
          <a:xfrm>
            <a:off x="2301557" y="2426610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30" name="Google Shape;230;p6"/>
          <p:cNvSpPr txBox="1"/>
          <p:nvPr>
            <p:ph type="title"/>
          </p:nvPr>
        </p:nvSpPr>
        <p:spPr>
          <a:xfrm>
            <a:off x="3962082" y="1543050"/>
            <a:ext cx="6674802" cy="2986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</a:pPr>
            <a:r>
              <a:rPr lang="en-US"/>
              <a:t>Data Management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7"/>
          <p:cNvSpPr txBox="1"/>
          <p:nvPr>
            <p:ph type="title"/>
          </p:nvPr>
        </p:nvSpPr>
        <p:spPr>
          <a:xfrm>
            <a:off x="850066" y="368421"/>
            <a:ext cx="10301409" cy="1340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500"/>
              <a:buFont typeface="Arial"/>
              <a:buNone/>
            </a:pPr>
            <a:r>
              <a:rPr lang="en-US" sz="4500"/>
              <a:t>Data Management</a:t>
            </a:r>
            <a:endParaRPr/>
          </a:p>
        </p:txBody>
      </p:sp>
      <p:sp>
        <p:nvSpPr>
          <p:cNvPr id="237" name="Google Shape;237;p7"/>
          <p:cNvSpPr txBox="1"/>
          <p:nvPr/>
        </p:nvSpPr>
        <p:spPr>
          <a:xfrm>
            <a:off x="662796" y="2252752"/>
            <a:ext cx="636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Discharge Disposition: Death/Hospice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662796" y="2988177"/>
            <a:ext cx="6366654" cy="1754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Irrelevant columns Dropped: 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IDs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 1, Diag 2, Diag 3, 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Drugs: examide and citoglipton 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662796" y="5112575"/>
            <a:ext cx="63666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Prevalence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0" y="0"/>
            <a:ext cx="9429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 b="18525" l="19570" r="15155" t="32840"/>
          <a:stretch/>
        </p:blipFill>
        <p:spPr>
          <a:xfrm>
            <a:off x="5486401" y="1944732"/>
            <a:ext cx="6257116" cy="3704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 txBox="1"/>
          <p:nvPr>
            <p:ph idx="1" type="body"/>
          </p:nvPr>
        </p:nvSpPr>
        <p:spPr>
          <a:xfrm>
            <a:off x="2301557" y="2426610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247" name="Google Shape;247;p8"/>
          <p:cNvSpPr txBox="1"/>
          <p:nvPr>
            <p:ph type="title"/>
          </p:nvPr>
        </p:nvSpPr>
        <p:spPr>
          <a:xfrm>
            <a:off x="3962082" y="1543050"/>
            <a:ext cx="6674802" cy="2986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</a:pPr>
            <a:r>
              <a:rPr lang="en-US"/>
              <a:t>Feature engineering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7125994" y="5097086"/>
            <a:ext cx="20859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B1914"/>
                </a:solidFill>
                <a:latin typeface="Arial"/>
                <a:ea typeface="Arial"/>
                <a:cs typeface="Arial"/>
                <a:sym typeface="Arial"/>
              </a:rPr>
              <a:t>Extra Features</a:t>
            </a:r>
            <a:endParaRPr sz="1800">
              <a:solidFill>
                <a:srgbClr val="1B19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7125994" y="2887303"/>
            <a:ext cx="27095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B1914"/>
                </a:solidFill>
                <a:latin typeface="Arial"/>
                <a:ea typeface="Arial"/>
                <a:cs typeface="Arial"/>
                <a:sym typeface="Arial"/>
              </a:rPr>
              <a:t>Categorical Features</a:t>
            </a:r>
            <a:endParaRPr sz="1800">
              <a:solidFill>
                <a:srgbClr val="1B19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7125994" y="490965"/>
            <a:ext cx="24812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B1914"/>
                </a:solidFill>
                <a:latin typeface="Arial"/>
                <a:ea typeface="Arial"/>
                <a:cs typeface="Arial"/>
                <a:sym typeface="Arial"/>
              </a:rPr>
              <a:t>Numerical Features</a:t>
            </a:r>
            <a:endParaRPr sz="1800">
              <a:solidFill>
                <a:srgbClr val="1B19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533398" y="777043"/>
            <a:ext cx="5153025" cy="1676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dataframes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Columns/features to use in the Models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 down into 3 sections</a:t>
            </a:r>
            <a:endParaRPr/>
          </a:p>
        </p:txBody>
      </p:sp>
      <p:pic>
        <p:nvPicPr>
          <p:cNvPr descr="Arrow: Straight with solid fill" id="257" name="Google Shape;2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195510" y="291626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/>
          <p:nvPr/>
        </p:nvSpPr>
        <p:spPr>
          <a:xfrm>
            <a:off x="6872287" y="1084258"/>
            <a:ext cx="2339682" cy="1384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time_in_hospital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num_lab_procedures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num_procedures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num_medications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9" name="Google Shape;259;p9"/>
          <p:cNvSpPr txBox="1"/>
          <p:nvPr/>
        </p:nvSpPr>
        <p:spPr>
          <a:xfrm>
            <a:off x="9445912" y="1084257"/>
            <a:ext cx="2255550" cy="1384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number_outpatient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number_emergency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number_inpatient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number_diagnoses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6872287" y="3429001"/>
            <a:ext cx="2339682" cy="1384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Race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Gender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A1Cresult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Glucose serum test </a:t>
            </a:r>
            <a:endParaRPr/>
          </a:p>
        </p:txBody>
      </p:sp>
      <p:sp>
        <p:nvSpPr>
          <p:cNvPr id="261" name="Google Shape;261;p9"/>
          <p:cNvSpPr txBox="1"/>
          <p:nvPr/>
        </p:nvSpPr>
        <p:spPr>
          <a:xfrm>
            <a:off x="9315450" y="3429000"/>
            <a:ext cx="2470144" cy="1384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Drugs, diabetes Meds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Change of Meds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Medical specialty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Payer Code</a:t>
            </a:r>
            <a:endParaRPr/>
          </a:p>
        </p:txBody>
      </p:sp>
      <p:sp>
        <p:nvSpPr>
          <p:cNvPr id="262" name="Google Shape;262;p9"/>
          <p:cNvSpPr txBox="1"/>
          <p:nvPr/>
        </p:nvSpPr>
        <p:spPr>
          <a:xfrm>
            <a:off x="6999140" y="5690578"/>
            <a:ext cx="2339682" cy="684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</a:t>
            </a:r>
            <a:endParaRPr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9"/>
          <p:cNvSpPr txBox="1"/>
          <p:nvPr/>
        </p:nvSpPr>
        <p:spPr>
          <a:xfrm>
            <a:off x="533398" y="4087646"/>
            <a:ext cx="5153025" cy="201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Total number of features: 143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Numerical features: 8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Categorical Features: 133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Extra features: 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0" y="0"/>
            <a:ext cx="9429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58577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cxnSp>
        <p:nvCxnSpPr>
          <p:cNvPr id="265" name="Google Shape;265;p9"/>
          <p:cNvCxnSpPr/>
          <p:nvPr/>
        </p:nvCxnSpPr>
        <p:spPr>
          <a:xfrm>
            <a:off x="5800725" y="371475"/>
            <a:ext cx="0" cy="6003970"/>
          </a:xfrm>
          <a:prstGeom prst="straightConnector1">
            <a:avLst/>
          </a:prstGeom>
          <a:noFill/>
          <a:ln cap="flat" cmpd="sng" w="9525">
            <a:solidFill>
              <a:srgbClr val="958577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inimalist Presentation">
      <a:dk1>
        <a:srgbClr val="000000"/>
      </a:dk1>
      <a:lt1>
        <a:srgbClr val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inimalist Presentation">
      <a:dk1>
        <a:srgbClr val="000000"/>
      </a:dk1>
      <a:lt1>
        <a:srgbClr val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2021-01-24T15:36:47Z</dcterms:created>
  <dc:creator>Gargi Rajadnya</dc:creator>
</cp:coreProperties>
</file>